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10" r:id="rId1"/>
  </p:sldMasterIdLst>
  <p:notesMasterIdLst>
    <p:notesMasterId r:id="rId12"/>
  </p:notesMasterIdLst>
  <p:sldIdLst>
    <p:sldId id="257" r:id="rId2"/>
    <p:sldId id="256" r:id="rId3"/>
    <p:sldId id="258" r:id="rId4"/>
    <p:sldId id="260" r:id="rId5"/>
    <p:sldId id="259" r:id="rId6"/>
    <p:sldId id="264" r:id="rId7"/>
    <p:sldId id="261" r:id="rId8"/>
    <p:sldId id="265" r:id="rId9"/>
    <p:sldId id="266" r:id="rId10"/>
    <p:sldId id="268" r:id="rId11"/>
  </p:sldIdLst>
  <p:sldSz cx="14630400" cy="8229600"/>
  <p:notesSz cx="8229600" cy="14630400"/>
  <p:embeddedFontLst>
    <p:embeddedFont>
      <p:font typeface="Century Gothic" panose="020B0502020202020204" pitchFamily="34" charset="0"/>
      <p:regular r:id="rId13"/>
      <p:bold r:id="rId14"/>
      <p:italic r:id="rId15"/>
      <p:boldItalic r:id="rId16"/>
    </p:embeddedFont>
    <p:embeddedFont>
      <p:font typeface="Heebo Light" panose="020F0302020204030204" pitchFamily="34" charset="0"/>
      <p:regular r:id="rId17"/>
    </p:embeddedFont>
    <p:embeddedFont>
      <p:font typeface="Montserrat" pitchFamily="2" charset="77"/>
      <p:regular r:id="rId18"/>
      <p:bold r:id="rId19"/>
      <p:italic r:id="rId20"/>
      <p:boldItalic r:id="rId21"/>
    </p:embeddedFont>
    <p:embeddedFont>
      <p:font typeface="Noto Sans TC" panose="020B0604020202020204" pitchFamily="34" charset="0"/>
      <p:regular r:id="rId22"/>
    </p:embeddedFont>
    <p:embeddedFont>
      <p:font typeface="Sora Medium" panose="020B0604020202020204" pitchFamily="34" charset="0"/>
      <p:regular r:id="rId23"/>
    </p:embeddedFont>
    <p:embeddedFont>
      <p:font typeface="Wingdings 3" pitchFamily="2" charset="2"/>
      <p:regular r:id="rId2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7" d="100"/>
          <a:sy n="107" d="100"/>
        </p:scale>
        <p:origin x="4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72E97C-EE0A-6647-847F-28AB29072487}" type="doc">
      <dgm:prSet loTypeId="urn:microsoft.com/office/officeart/2005/8/layout/process1" loCatId="" qsTypeId="urn:microsoft.com/office/officeart/2005/8/quickstyle/simple1" qsCatId="simple" csTypeId="urn:microsoft.com/office/officeart/2005/8/colors/accent1_2" csCatId="accent1" phldr="1"/>
      <dgm:spPr/>
    </dgm:pt>
    <dgm:pt modelId="{EC0B9C77-57D8-3344-A431-E7E607E74210}">
      <dgm:prSet phldrT="[Text]"/>
      <dgm:spPr/>
      <dgm:t>
        <a:bodyPr/>
        <a:lstStyle/>
        <a:p>
          <a:r>
            <a:rPr lang="en-GB" dirty="0"/>
            <a:t>Adjacency Matrix</a:t>
          </a:r>
        </a:p>
      </dgm:t>
    </dgm:pt>
    <dgm:pt modelId="{76309D27-673D-FA43-AA3C-8030AF978E07}" type="parTrans" cxnId="{7BB40590-668F-134B-86ED-476466FA71C7}">
      <dgm:prSet/>
      <dgm:spPr/>
      <dgm:t>
        <a:bodyPr/>
        <a:lstStyle/>
        <a:p>
          <a:endParaRPr lang="en-GB"/>
        </a:p>
      </dgm:t>
    </dgm:pt>
    <dgm:pt modelId="{8674CA75-C17B-DF42-AB33-1FA8AC0C37EE}" type="sibTrans" cxnId="{7BB40590-668F-134B-86ED-476466FA71C7}">
      <dgm:prSet/>
      <dgm:spPr/>
      <dgm:t>
        <a:bodyPr/>
        <a:lstStyle/>
        <a:p>
          <a:endParaRPr lang="en-GB"/>
        </a:p>
      </dgm:t>
    </dgm:pt>
    <dgm:pt modelId="{5058BB89-6998-724C-A9E3-9F738FE68505}">
      <dgm:prSet phldrT="[Text]"/>
      <dgm:spPr/>
      <dgm:t>
        <a:bodyPr/>
        <a:lstStyle/>
        <a:p>
          <a:r>
            <a:rPr lang="en-GB" dirty="0"/>
            <a:t>d3Graph</a:t>
          </a:r>
        </a:p>
      </dgm:t>
    </dgm:pt>
    <dgm:pt modelId="{F7BBE94F-632E-2745-BCF6-9A81E86ECC31}" type="parTrans" cxnId="{7A165266-029C-344C-ADCE-0A6CF5D78EF7}">
      <dgm:prSet/>
      <dgm:spPr/>
      <dgm:t>
        <a:bodyPr/>
        <a:lstStyle/>
        <a:p>
          <a:endParaRPr lang="en-GB"/>
        </a:p>
      </dgm:t>
    </dgm:pt>
    <dgm:pt modelId="{DCC468F1-2510-E64D-8869-38B0189D3F5A}" type="sibTrans" cxnId="{7A165266-029C-344C-ADCE-0A6CF5D78EF7}">
      <dgm:prSet/>
      <dgm:spPr/>
      <dgm:t>
        <a:bodyPr/>
        <a:lstStyle/>
        <a:p>
          <a:endParaRPr lang="en-GB"/>
        </a:p>
      </dgm:t>
    </dgm:pt>
    <dgm:pt modelId="{0B3D6D9A-8D72-084F-9340-47369FAC1520}">
      <dgm:prSet phldrT="[Text]"/>
      <dgm:spPr/>
      <dgm:t>
        <a:bodyPr/>
        <a:lstStyle/>
        <a:p>
          <a:r>
            <a:rPr lang="en-GB" dirty="0"/>
            <a:t>HTML file</a:t>
          </a:r>
        </a:p>
      </dgm:t>
    </dgm:pt>
    <dgm:pt modelId="{17D992E2-0F3E-DF4E-A39F-3A8828F8BB66}" type="parTrans" cxnId="{EEE72B78-4713-5A43-A416-ABDE6800793D}">
      <dgm:prSet/>
      <dgm:spPr/>
      <dgm:t>
        <a:bodyPr/>
        <a:lstStyle/>
        <a:p>
          <a:endParaRPr lang="en-GB"/>
        </a:p>
      </dgm:t>
    </dgm:pt>
    <dgm:pt modelId="{6595B6D5-6E91-644C-92A1-2393E1933BB6}" type="sibTrans" cxnId="{EEE72B78-4713-5A43-A416-ABDE6800793D}">
      <dgm:prSet/>
      <dgm:spPr/>
      <dgm:t>
        <a:bodyPr/>
        <a:lstStyle/>
        <a:p>
          <a:endParaRPr lang="en-GB"/>
        </a:p>
      </dgm:t>
    </dgm:pt>
    <dgm:pt modelId="{4578144E-9697-5942-B70C-332B9077D9AD}" type="pres">
      <dgm:prSet presAssocID="{5272E97C-EE0A-6647-847F-28AB29072487}" presName="Name0" presStyleCnt="0">
        <dgm:presLayoutVars>
          <dgm:dir/>
          <dgm:resizeHandles val="exact"/>
        </dgm:presLayoutVars>
      </dgm:prSet>
      <dgm:spPr/>
    </dgm:pt>
    <dgm:pt modelId="{D0230A61-2141-9441-BE03-455C4C8CCA5C}" type="pres">
      <dgm:prSet presAssocID="{EC0B9C77-57D8-3344-A431-E7E607E74210}" presName="node" presStyleLbl="node1" presStyleIdx="0" presStyleCnt="3">
        <dgm:presLayoutVars>
          <dgm:bulletEnabled val="1"/>
        </dgm:presLayoutVars>
      </dgm:prSet>
      <dgm:spPr/>
    </dgm:pt>
    <dgm:pt modelId="{30887442-9441-9241-AA4A-E99EB531F9DA}" type="pres">
      <dgm:prSet presAssocID="{8674CA75-C17B-DF42-AB33-1FA8AC0C37EE}" presName="sibTrans" presStyleLbl="sibTrans2D1" presStyleIdx="0" presStyleCnt="2"/>
      <dgm:spPr/>
    </dgm:pt>
    <dgm:pt modelId="{06EF486B-8D4B-FF41-82E9-4359D8827227}" type="pres">
      <dgm:prSet presAssocID="{8674CA75-C17B-DF42-AB33-1FA8AC0C37EE}" presName="connectorText" presStyleLbl="sibTrans2D1" presStyleIdx="0" presStyleCnt="2"/>
      <dgm:spPr/>
    </dgm:pt>
    <dgm:pt modelId="{8FE5E6B1-25FB-2842-B14A-12DCCCDB5B7C}" type="pres">
      <dgm:prSet presAssocID="{5058BB89-6998-724C-A9E3-9F738FE68505}" presName="node" presStyleLbl="node1" presStyleIdx="1" presStyleCnt="3">
        <dgm:presLayoutVars>
          <dgm:bulletEnabled val="1"/>
        </dgm:presLayoutVars>
      </dgm:prSet>
      <dgm:spPr/>
    </dgm:pt>
    <dgm:pt modelId="{67769DBB-476B-A644-9F2B-70CDF12F8DE1}" type="pres">
      <dgm:prSet presAssocID="{DCC468F1-2510-E64D-8869-38B0189D3F5A}" presName="sibTrans" presStyleLbl="sibTrans2D1" presStyleIdx="1" presStyleCnt="2"/>
      <dgm:spPr/>
    </dgm:pt>
    <dgm:pt modelId="{0BD81CD3-2C03-4A46-ACB2-070CAC92F2BA}" type="pres">
      <dgm:prSet presAssocID="{DCC468F1-2510-E64D-8869-38B0189D3F5A}" presName="connectorText" presStyleLbl="sibTrans2D1" presStyleIdx="1" presStyleCnt="2"/>
      <dgm:spPr/>
    </dgm:pt>
    <dgm:pt modelId="{7F3E217D-E86D-3645-B283-1DC67B0E4B31}" type="pres">
      <dgm:prSet presAssocID="{0B3D6D9A-8D72-084F-9340-47369FAC1520}" presName="node" presStyleLbl="node1" presStyleIdx="2" presStyleCnt="3">
        <dgm:presLayoutVars>
          <dgm:bulletEnabled val="1"/>
        </dgm:presLayoutVars>
      </dgm:prSet>
      <dgm:spPr/>
    </dgm:pt>
  </dgm:ptLst>
  <dgm:cxnLst>
    <dgm:cxn modelId="{B40BF454-C285-8345-8E71-C297640B3588}" type="presOf" srcId="{EC0B9C77-57D8-3344-A431-E7E607E74210}" destId="{D0230A61-2141-9441-BE03-455C4C8CCA5C}" srcOrd="0" destOrd="0" presId="urn:microsoft.com/office/officeart/2005/8/layout/process1"/>
    <dgm:cxn modelId="{537D6F57-CFE0-0C45-B7DB-BF0CDDEC1F58}" type="presOf" srcId="{8674CA75-C17B-DF42-AB33-1FA8AC0C37EE}" destId="{30887442-9441-9241-AA4A-E99EB531F9DA}" srcOrd="0" destOrd="0" presId="urn:microsoft.com/office/officeart/2005/8/layout/process1"/>
    <dgm:cxn modelId="{AA50D25C-02B0-E946-9EF1-7D367EACF5B3}" type="presOf" srcId="{0B3D6D9A-8D72-084F-9340-47369FAC1520}" destId="{7F3E217D-E86D-3645-B283-1DC67B0E4B31}" srcOrd="0" destOrd="0" presId="urn:microsoft.com/office/officeart/2005/8/layout/process1"/>
    <dgm:cxn modelId="{7A165266-029C-344C-ADCE-0A6CF5D78EF7}" srcId="{5272E97C-EE0A-6647-847F-28AB29072487}" destId="{5058BB89-6998-724C-A9E3-9F738FE68505}" srcOrd="1" destOrd="0" parTransId="{F7BBE94F-632E-2745-BCF6-9A81E86ECC31}" sibTransId="{DCC468F1-2510-E64D-8869-38B0189D3F5A}"/>
    <dgm:cxn modelId="{EEE72B78-4713-5A43-A416-ABDE6800793D}" srcId="{5272E97C-EE0A-6647-847F-28AB29072487}" destId="{0B3D6D9A-8D72-084F-9340-47369FAC1520}" srcOrd="2" destOrd="0" parTransId="{17D992E2-0F3E-DF4E-A39F-3A8828F8BB66}" sibTransId="{6595B6D5-6E91-644C-92A1-2393E1933BB6}"/>
    <dgm:cxn modelId="{405A0F89-E988-2C4F-AAE3-3F637AE573A9}" type="presOf" srcId="{DCC468F1-2510-E64D-8869-38B0189D3F5A}" destId="{0BD81CD3-2C03-4A46-ACB2-070CAC92F2BA}" srcOrd="1" destOrd="0" presId="urn:microsoft.com/office/officeart/2005/8/layout/process1"/>
    <dgm:cxn modelId="{7BB40590-668F-134B-86ED-476466FA71C7}" srcId="{5272E97C-EE0A-6647-847F-28AB29072487}" destId="{EC0B9C77-57D8-3344-A431-E7E607E74210}" srcOrd="0" destOrd="0" parTransId="{76309D27-673D-FA43-AA3C-8030AF978E07}" sibTransId="{8674CA75-C17B-DF42-AB33-1FA8AC0C37EE}"/>
    <dgm:cxn modelId="{B4F3D7C2-B08C-3745-A604-675187E11BCD}" type="presOf" srcId="{8674CA75-C17B-DF42-AB33-1FA8AC0C37EE}" destId="{06EF486B-8D4B-FF41-82E9-4359D8827227}" srcOrd="1" destOrd="0" presId="urn:microsoft.com/office/officeart/2005/8/layout/process1"/>
    <dgm:cxn modelId="{BC2B22C7-47D4-CC4B-A06D-5E49456BD668}" type="presOf" srcId="{5058BB89-6998-724C-A9E3-9F738FE68505}" destId="{8FE5E6B1-25FB-2842-B14A-12DCCCDB5B7C}" srcOrd="0" destOrd="0" presId="urn:microsoft.com/office/officeart/2005/8/layout/process1"/>
    <dgm:cxn modelId="{AB0B84CB-986C-2443-8063-E84DD2BEC484}" type="presOf" srcId="{DCC468F1-2510-E64D-8869-38B0189D3F5A}" destId="{67769DBB-476B-A644-9F2B-70CDF12F8DE1}" srcOrd="0" destOrd="0" presId="urn:microsoft.com/office/officeart/2005/8/layout/process1"/>
    <dgm:cxn modelId="{EAA33EF1-3023-9B48-9959-E204B69031D6}" type="presOf" srcId="{5272E97C-EE0A-6647-847F-28AB29072487}" destId="{4578144E-9697-5942-B70C-332B9077D9AD}" srcOrd="0" destOrd="0" presId="urn:microsoft.com/office/officeart/2005/8/layout/process1"/>
    <dgm:cxn modelId="{3D543008-33EE-5B42-9BBC-251589CBADF5}" type="presParOf" srcId="{4578144E-9697-5942-B70C-332B9077D9AD}" destId="{D0230A61-2141-9441-BE03-455C4C8CCA5C}" srcOrd="0" destOrd="0" presId="urn:microsoft.com/office/officeart/2005/8/layout/process1"/>
    <dgm:cxn modelId="{38DAFE0F-0498-DA4E-A582-AE49210E9F34}" type="presParOf" srcId="{4578144E-9697-5942-B70C-332B9077D9AD}" destId="{30887442-9441-9241-AA4A-E99EB531F9DA}" srcOrd="1" destOrd="0" presId="urn:microsoft.com/office/officeart/2005/8/layout/process1"/>
    <dgm:cxn modelId="{3B935762-8EB2-6E41-8FCC-0FE7D636E617}" type="presParOf" srcId="{30887442-9441-9241-AA4A-E99EB531F9DA}" destId="{06EF486B-8D4B-FF41-82E9-4359D8827227}" srcOrd="0" destOrd="0" presId="urn:microsoft.com/office/officeart/2005/8/layout/process1"/>
    <dgm:cxn modelId="{FACE16FC-ABA3-7A4F-9FFD-BCBDAFEA51DB}" type="presParOf" srcId="{4578144E-9697-5942-B70C-332B9077D9AD}" destId="{8FE5E6B1-25FB-2842-B14A-12DCCCDB5B7C}" srcOrd="2" destOrd="0" presId="urn:microsoft.com/office/officeart/2005/8/layout/process1"/>
    <dgm:cxn modelId="{152528CB-A08D-F147-8A9C-FC8AF333ECCE}" type="presParOf" srcId="{4578144E-9697-5942-B70C-332B9077D9AD}" destId="{67769DBB-476B-A644-9F2B-70CDF12F8DE1}" srcOrd="3" destOrd="0" presId="urn:microsoft.com/office/officeart/2005/8/layout/process1"/>
    <dgm:cxn modelId="{EC4ADDF6-C33D-1A41-B22A-E066CE37A52B}" type="presParOf" srcId="{67769DBB-476B-A644-9F2B-70CDF12F8DE1}" destId="{0BD81CD3-2C03-4A46-ACB2-070CAC92F2BA}" srcOrd="0" destOrd="0" presId="urn:microsoft.com/office/officeart/2005/8/layout/process1"/>
    <dgm:cxn modelId="{B0E3A143-1B09-3448-B852-19EB80A3F0F6}" type="presParOf" srcId="{4578144E-9697-5942-B70C-332B9077D9AD}" destId="{7F3E217D-E86D-3645-B283-1DC67B0E4B3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230A61-2141-9441-BE03-455C4C8CCA5C}">
      <dsp:nvSpPr>
        <dsp:cNvPr id="0" name=""/>
        <dsp:cNvSpPr/>
      </dsp:nvSpPr>
      <dsp:spPr>
        <a:xfrm>
          <a:off x="8572" y="2482532"/>
          <a:ext cx="2562225" cy="153733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t>Adjacency Matrix</a:t>
          </a:r>
        </a:p>
      </dsp:txBody>
      <dsp:txXfrm>
        <a:off x="53599" y="2527559"/>
        <a:ext cx="2472171" cy="1447281"/>
      </dsp:txXfrm>
    </dsp:sp>
    <dsp:sp modelId="{30887442-9441-9241-AA4A-E99EB531F9DA}">
      <dsp:nvSpPr>
        <dsp:cNvPr id="0" name=""/>
        <dsp:cNvSpPr/>
      </dsp:nvSpPr>
      <dsp:spPr>
        <a:xfrm>
          <a:off x="2827019" y="2933484"/>
          <a:ext cx="543191" cy="6354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GB" sz="2600" kern="1200"/>
        </a:p>
      </dsp:txBody>
      <dsp:txXfrm>
        <a:off x="2827019" y="3060570"/>
        <a:ext cx="380234" cy="381259"/>
      </dsp:txXfrm>
    </dsp:sp>
    <dsp:sp modelId="{8FE5E6B1-25FB-2842-B14A-12DCCCDB5B7C}">
      <dsp:nvSpPr>
        <dsp:cNvPr id="0" name=""/>
        <dsp:cNvSpPr/>
      </dsp:nvSpPr>
      <dsp:spPr>
        <a:xfrm>
          <a:off x="3595687" y="2482532"/>
          <a:ext cx="2562225" cy="153733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t>d3Graph</a:t>
          </a:r>
        </a:p>
      </dsp:txBody>
      <dsp:txXfrm>
        <a:off x="3640714" y="2527559"/>
        <a:ext cx="2472171" cy="1447281"/>
      </dsp:txXfrm>
    </dsp:sp>
    <dsp:sp modelId="{67769DBB-476B-A644-9F2B-70CDF12F8DE1}">
      <dsp:nvSpPr>
        <dsp:cNvPr id="0" name=""/>
        <dsp:cNvSpPr/>
      </dsp:nvSpPr>
      <dsp:spPr>
        <a:xfrm>
          <a:off x="6414135" y="2933484"/>
          <a:ext cx="543191" cy="6354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GB" sz="2600" kern="1200"/>
        </a:p>
      </dsp:txBody>
      <dsp:txXfrm>
        <a:off x="6414135" y="3060570"/>
        <a:ext cx="380234" cy="381259"/>
      </dsp:txXfrm>
    </dsp:sp>
    <dsp:sp modelId="{7F3E217D-E86D-3645-B283-1DC67B0E4B31}">
      <dsp:nvSpPr>
        <dsp:cNvPr id="0" name=""/>
        <dsp:cNvSpPr/>
      </dsp:nvSpPr>
      <dsp:spPr>
        <a:xfrm>
          <a:off x="7182802" y="2482532"/>
          <a:ext cx="2562225" cy="153733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GB" sz="3200" kern="1200" dirty="0"/>
            <a:t>HTML file</a:t>
          </a:r>
        </a:p>
      </dsp:txBody>
      <dsp:txXfrm>
        <a:off x="7227829" y="2527559"/>
        <a:ext cx="2472171" cy="144728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8T14:27:18.707"/>
    </inkml:context>
    <inkml:brush xml:id="br0">
      <inkml:brushProperty name="width" value="0.035" units="cm"/>
      <inkml:brushProperty name="height" value="0.035" units="cm"/>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8T14:29:11.432"/>
    </inkml:context>
    <inkml:brush xml:id="br0">
      <inkml:brushProperty name="width" value="0.4" units="cm"/>
      <inkml:brushProperty name="height" value="0.8" units="cm"/>
      <inkml:brushProperty name="tip" value="rectangle"/>
      <inkml:brushProperty name="rasterOp" value="maskPen"/>
      <inkml:brushProperty name="ignorePressure" value="1"/>
    </inkml:brush>
  </inkml:definitions>
  <inkml:trace contextRef="#ctx0" brushRef="#br0">3910 0 0,'-3910'0'0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068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accent1">
                    <a:lumMod val="60000"/>
                    <a:lumOff val="4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6342017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6" y="822960"/>
            <a:ext cx="10590790" cy="436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6404392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3/3/25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8111140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1" y="1737360"/>
            <a:ext cx="9599178" cy="2788049"/>
          </a:xfrm>
        </p:spPr>
        <p:txBody>
          <a:bodyPr/>
          <a:lstStyle>
            <a:lvl1pPr>
              <a:defRPr sz="5760"/>
            </a:lvl1pPr>
          </a:lstStyle>
          <a:p>
            <a:r>
              <a:rPr lang="en-US"/>
              <a:t>Click to edit Master title style</a:t>
            </a:r>
            <a:endParaRPr lang="en-US" dirty="0"/>
          </a:p>
        </p:txBody>
      </p:sp>
      <p:sp>
        <p:nvSpPr>
          <p:cNvPr id="14" name="Text Placeholder 3"/>
          <p:cNvSpPr>
            <a:spLocks noGrp="1"/>
          </p:cNvSpPr>
          <p:nvPr>
            <p:ph type="body" sz="half" idx="13"/>
          </p:nvPr>
        </p:nvSpPr>
        <p:spPr>
          <a:xfrm>
            <a:off x="2316481" y="4525409"/>
            <a:ext cx="8735579" cy="410609"/>
          </a:xfrm>
        </p:spPr>
        <p:txBody>
          <a:bodyPr anchor="t">
            <a:normAutofit/>
          </a:bodyPr>
          <a:lstStyle>
            <a:lvl1pPr marL="0" indent="0">
              <a:buNone/>
              <a:defRPr lang="en-US" sz="1680" b="0" i="0" kern="1200" cap="small" dirty="0">
                <a:solidFill>
                  <a:schemeClr val="accent1">
                    <a:lumMod val="60000"/>
                    <a:lumOff val="40000"/>
                  </a:schemeClr>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3/3/25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1077954" y="1165504"/>
            <a:ext cx="962294" cy="2345257"/>
          </a:xfrm>
          <a:prstGeom prst="rect">
            <a:avLst/>
          </a:prstGeom>
          <a:noFill/>
        </p:spPr>
        <p:txBody>
          <a:bodyPr wrap="square" rtlCol="0">
            <a:spAutoFit/>
          </a:bodyPr>
          <a:lstStyle/>
          <a:p>
            <a:pPr algn="r"/>
            <a:r>
              <a:rPr lang="en-US" sz="14640" b="0" i="0" dirty="0">
                <a:solidFill>
                  <a:schemeClr val="accent1">
                    <a:lumMod val="60000"/>
                    <a:lumOff val="40000"/>
                  </a:schemeClr>
                </a:solidFill>
                <a:latin typeface="Arial"/>
                <a:ea typeface="+mj-ea"/>
                <a:cs typeface="+mj-cs"/>
              </a:rPr>
              <a:t>“</a:t>
            </a:r>
          </a:p>
        </p:txBody>
      </p:sp>
      <p:sp>
        <p:nvSpPr>
          <p:cNvPr id="11" name="TextBox 10"/>
          <p:cNvSpPr txBox="1"/>
          <p:nvPr/>
        </p:nvSpPr>
        <p:spPr>
          <a:xfrm>
            <a:off x="11196588" y="3136545"/>
            <a:ext cx="962294" cy="2345257"/>
          </a:xfrm>
          <a:prstGeom prst="rect">
            <a:avLst/>
          </a:prstGeom>
          <a:noFill/>
        </p:spPr>
        <p:txBody>
          <a:bodyPr wrap="square" rtlCol="0">
            <a:spAutoFit/>
          </a:bodyPr>
          <a:lstStyle/>
          <a:p>
            <a:pPr algn="r"/>
            <a:r>
              <a:rPr lang="en-US" sz="1464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121906718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1" cy="198381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none">
                <a:solidFill>
                  <a:schemeClr val="accent1">
                    <a:lumMod val="60000"/>
                    <a:lumOff val="4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3/3/25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3537260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3/3/25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1316419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3/3/25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0938370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3063979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8261790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5363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957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7665378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7560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5863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0640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58492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036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251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accent1">
                    <a:lumMod val="60000"/>
                    <a:lumOff val="4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3/3/25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6081829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1933785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3/3/25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8546125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3/3/25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3529127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3/3/25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0438298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4081276" cy="173736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946" y="3755137"/>
            <a:ext cx="4081274"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3/3/25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8549387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9362558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 Id="rId30"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7">
            <a:extLst>
              <a:ext uri="{28A0092B-C50C-407E-A947-70E740481C1C}">
                <a14:useLocalDpi xmlns:a14="http://schemas.microsoft.com/office/drawing/2010/main" val="0"/>
              </a:ext>
            </a:extLst>
          </a:blip>
          <a:srcRect l="3644"/>
          <a:stretch/>
        </p:blipFill>
        <p:spPr>
          <a:xfrm>
            <a:off x="1" y="3203623"/>
            <a:ext cx="4842803" cy="5025978"/>
          </a:xfrm>
          <a:prstGeom prst="rect">
            <a:avLst/>
          </a:prstGeom>
        </p:spPr>
      </p:pic>
      <p:pic>
        <p:nvPicPr>
          <p:cNvPr id="7" name="Picture 6"/>
          <p:cNvPicPr>
            <a:picLocks noChangeAspect="1"/>
          </p:cNvPicPr>
          <p:nvPr/>
        </p:nvPicPr>
        <p:blipFill rotWithShape="1">
          <a:blip r:embed="rId28">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9">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30">
            <a:extLst>
              <a:ext uri="{28A0092B-C50C-407E-A947-70E740481C1C}">
                <a14:useLocalDpi xmlns:a14="http://schemas.microsoft.com/office/drawing/2010/main" val="0"/>
              </a:ext>
            </a:extLst>
          </a:blip>
          <a:srcRect b="23320"/>
          <a:stretch/>
        </p:blipFill>
        <p:spPr>
          <a:xfrm>
            <a:off x="1033081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4AAD347D-5ACD-4C99-B74B-A9C85AD731AF}" type="datetimeFigureOut">
              <a:rPr lang="en-US" smtClean="0"/>
              <a:t>3/3/25</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955272417"/>
      </p:ext>
    </p:extLst>
  </p:cSld>
  <p:clrMap bg1="dk1" tx1="lt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Ls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lumMod val="60000"/>
            <a:lumOff val="40000"/>
          </a:schemeClr>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accent1">
            <a:lumMod val="60000"/>
            <a:lumOff val="40000"/>
          </a:schemeClr>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accent1">
            <a:lumMod val="60000"/>
            <a:lumOff val="40000"/>
          </a:schemeClr>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accent1">
            <a:lumMod val="60000"/>
            <a:lumOff val="40000"/>
          </a:schemeClr>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accent1">
            <a:lumMod val="60000"/>
            <a:lumOff val="40000"/>
          </a:schemeClr>
        </a:buClr>
        <a:buSzPct val="80000"/>
        <a:buFont typeface="Wingdings 3" charset="2"/>
        <a:buChar char=""/>
        <a:defRPr sz="1680" b="0" i="0" kern="1200">
          <a:solidFill>
            <a:schemeClr val="tx1"/>
          </a:solidFill>
          <a:latin typeface="+mj-lt"/>
          <a:ea typeface="+mj-ea"/>
          <a:cs typeface="+mj-cs"/>
        </a:defRPr>
      </a:lvl5pPr>
      <a:lvl6pPr marL="3017520" indent="-274320" algn="l" defTabSz="548640" rtl="0" eaLnBrk="1" latinLnBrk="0" hangingPunct="1">
        <a:spcBef>
          <a:spcPts val="1200"/>
        </a:spcBef>
        <a:spcAft>
          <a:spcPts val="0"/>
        </a:spcAft>
        <a:buClr>
          <a:schemeClr val="accent1">
            <a:lumMod val="60000"/>
            <a:lumOff val="4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accent1">
            <a:lumMod val="60000"/>
            <a:lumOff val="4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accent1">
            <a:lumMod val="60000"/>
            <a:lumOff val="4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accent1">
            <a:lumMod val="60000"/>
            <a:lumOff val="4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70.png"/><Relationship Id="rId5" Type="http://schemas.openxmlformats.org/officeDocument/2006/relationships/customXml" Target="../ink/ink2.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90825"/>
            <a:ext cx="5670590" cy="708779"/>
          </a:xfrm>
          <a:prstGeom prst="rect">
            <a:avLst/>
          </a:prstGeom>
          <a:noFill/>
          <a:ln/>
        </p:spPr>
        <p:txBody>
          <a:bodyPr wrap="none" lIns="0" tIns="0" rIns="0" bIns="0" rtlCol="0" anchor="t"/>
          <a:lstStyle/>
          <a:p>
            <a:pPr marL="0" indent="0" algn="ctr">
              <a:lnSpc>
                <a:spcPts val="5550"/>
              </a:lnSpc>
              <a:buNone/>
            </a:pPr>
            <a:r>
              <a:rPr lang="en-US" sz="4450" dirty="0">
                <a:solidFill>
                  <a:srgbClr val="F2F0F4"/>
                </a:solidFill>
                <a:latin typeface="Montserrat" pitchFamily="34" charset="0"/>
                <a:ea typeface="Montserrat" pitchFamily="34" charset="-122"/>
                <a:cs typeface="Montserrat" pitchFamily="34" charset="-120"/>
              </a:rPr>
              <a:t>D3 Graphs</a:t>
            </a:r>
            <a:endParaRPr lang="en-US" sz="4450" dirty="0"/>
          </a:p>
        </p:txBody>
      </p:sp>
      <p:sp>
        <p:nvSpPr>
          <p:cNvPr id="4" name="Text 1"/>
          <p:cNvSpPr/>
          <p:nvPr/>
        </p:nvSpPr>
        <p:spPr>
          <a:xfrm>
            <a:off x="793790" y="3839766"/>
            <a:ext cx="7556421" cy="362903"/>
          </a:xfrm>
          <a:prstGeom prst="rect">
            <a:avLst/>
          </a:prstGeom>
          <a:noFill/>
          <a:ln/>
        </p:spPr>
        <p:txBody>
          <a:bodyPr wrap="none" lIns="0" tIns="0" rIns="0" bIns="0" rtlCol="0" anchor="t"/>
          <a:lstStyle/>
          <a:p>
            <a:pPr marL="285750" indent="-285750">
              <a:lnSpc>
                <a:spcPts val="2850"/>
              </a:lnSpc>
              <a:buFont typeface="Arial" panose="020B0604020202020204" pitchFamily="34" charset="0"/>
              <a:buChar char="•"/>
            </a:pPr>
            <a:r>
              <a:rPr lang="en-US" sz="1750" dirty="0">
                <a:solidFill>
                  <a:srgbClr val="DCD7E5"/>
                </a:solidFill>
                <a:latin typeface="Heebo Light" pitchFamily="34" charset="0"/>
                <a:ea typeface="Heebo Light" pitchFamily="34" charset="-122"/>
                <a:cs typeface="Heebo Light" pitchFamily="34" charset="-120"/>
              </a:rPr>
              <a:t>Dennis Berger</a:t>
            </a:r>
            <a:endParaRPr lang="en-US" sz="1750" dirty="0"/>
          </a:p>
        </p:txBody>
      </p:sp>
      <p:sp>
        <p:nvSpPr>
          <p:cNvPr id="5" name="Text 2"/>
          <p:cNvSpPr/>
          <p:nvPr/>
        </p:nvSpPr>
        <p:spPr>
          <a:xfrm>
            <a:off x="793790" y="4457819"/>
            <a:ext cx="7556421" cy="362903"/>
          </a:xfrm>
          <a:prstGeom prst="rect">
            <a:avLst/>
          </a:prstGeom>
          <a:noFill/>
          <a:ln/>
        </p:spPr>
        <p:txBody>
          <a:bodyPr wrap="none" lIns="0" tIns="0" rIns="0" bIns="0" rtlCol="0" anchor="t"/>
          <a:lstStyle/>
          <a:p>
            <a:pPr marL="285750" indent="-285750">
              <a:lnSpc>
                <a:spcPts val="2850"/>
              </a:lnSpc>
              <a:buFont typeface="Arial" panose="020B0604020202020204" pitchFamily="34" charset="0"/>
              <a:buChar char="•"/>
            </a:pPr>
            <a:r>
              <a:rPr lang="en-US" sz="1750" dirty="0">
                <a:solidFill>
                  <a:srgbClr val="DCD7E5"/>
                </a:solidFill>
                <a:latin typeface="Heebo Light" pitchFamily="34" charset="0"/>
                <a:ea typeface="Heebo Light" pitchFamily="34" charset="-122"/>
                <a:cs typeface="Heebo Light" pitchFamily="34" charset="-120"/>
              </a:rPr>
              <a:t>Boran Kaya</a:t>
            </a:r>
            <a:endParaRPr lang="en-US" sz="1750" dirty="0"/>
          </a:p>
        </p:txBody>
      </p:sp>
      <p:sp>
        <p:nvSpPr>
          <p:cNvPr id="6" name="Text 3"/>
          <p:cNvSpPr/>
          <p:nvPr/>
        </p:nvSpPr>
        <p:spPr>
          <a:xfrm>
            <a:off x="793790" y="5075873"/>
            <a:ext cx="7556421" cy="362903"/>
          </a:xfrm>
          <a:prstGeom prst="rect">
            <a:avLst/>
          </a:prstGeom>
          <a:noFill/>
          <a:ln/>
        </p:spPr>
        <p:txBody>
          <a:bodyPr wrap="none" lIns="0" tIns="0" rIns="0" bIns="0" rtlCol="0" anchor="t"/>
          <a:lstStyle/>
          <a:p>
            <a:pPr marL="285750" indent="-285750">
              <a:lnSpc>
                <a:spcPts val="2850"/>
              </a:lnSpc>
              <a:buFont typeface="Arial" panose="020B0604020202020204" pitchFamily="34" charset="0"/>
              <a:buChar char="•"/>
            </a:pPr>
            <a:r>
              <a:rPr lang="en-US" sz="1750" dirty="0">
                <a:solidFill>
                  <a:srgbClr val="DCD7E5"/>
                </a:solidFill>
                <a:latin typeface="Heebo Light" pitchFamily="34" charset="0"/>
                <a:ea typeface="Heebo Light" pitchFamily="34" charset="-122"/>
                <a:cs typeface="Heebo Light" pitchFamily="34" charset="-120"/>
              </a:rPr>
              <a:t>Amin Siddique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FF5C-4676-8B07-739C-FB2C05A10F71}"/>
              </a:ext>
            </a:extLst>
          </p:cNvPr>
          <p:cNvSpPr>
            <a:spLocks noGrp="1"/>
          </p:cNvSpPr>
          <p:nvPr>
            <p:ph type="title"/>
          </p:nvPr>
        </p:nvSpPr>
        <p:spPr/>
        <p:txBody>
          <a:bodyPr/>
          <a:lstStyle/>
          <a:p>
            <a:r>
              <a:rPr lang="en-CH" dirty="0"/>
              <a:t>Tutorial</a:t>
            </a:r>
          </a:p>
        </p:txBody>
      </p:sp>
      <p:sp>
        <p:nvSpPr>
          <p:cNvPr id="3" name="Content Placeholder 2">
            <a:extLst>
              <a:ext uri="{FF2B5EF4-FFF2-40B4-BE49-F238E27FC236}">
                <a16:creationId xmlns:a16="http://schemas.microsoft.com/office/drawing/2014/main" id="{FDACD4AC-AE1E-B9E2-4353-1D246A61E585}"/>
              </a:ext>
            </a:extLst>
          </p:cNvPr>
          <p:cNvSpPr>
            <a:spLocks noGrp="1"/>
          </p:cNvSpPr>
          <p:nvPr>
            <p:ph idx="1"/>
          </p:nvPr>
        </p:nvSpPr>
        <p:spPr/>
        <p:txBody>
          <a:bodyPr/>
          <a:lstStyle/>
          <a:p>
            <a:r>
              <a:rPr lang="en-CH" dirty="0"/>
              <a:t>Install via pip</a:t>
            </a:r>
          </a:p>
          <a:p>
            <a:pPr lvl="1">
              <a:spcBef>
                <a:spcPts val="75"/>
              </a:spcBef>
              <a:spcAft>
                <a:spcPts val="1800"/>
              </a:spcAft>
            </a:pPr>
            <a:r>
              <a:rPr lang="en-GB" b="0" i="0" dirty="0">
                <a:effectLst/>
                <a:latin typeface="+mn-lt"/>
              </a:rPr>
              <a:t>pip install d3graph </a:t>
            </a:r>
          </a:p>
          <a:p>
            <a:pPr marL="0" indent="0">
              <a:buNone/>
            </a:pPr>
            <a:br>
              <a:rPr lang="en-GB" dirty="0"/>
            </a:br>
            <a:endParaRPr lang="en-CH" dirty="0"/>
          </a:p>
        </p:txBody>
      </p:sp>
      <p:graphicFrame>
        <p:nvGraphicFramePr>
          <p:cNvPr id="4" name="Diagram 3">
            <a:extLst>
              <a:ext uri="{FF2B5EF4-FFF2-40B4-BE49-F238E27FC236}">
                <a16:creationId xmlns:a16="http://schemas.microsoft.com/office/drawing/2014/main" id="{E95ABFB6-8637-4F05-415B-2E15353A9A52}"/>
              </a:ext>
            </a:extLst>
          </p:cNvPr>
          <p:cNvGraphicFramePr/>
          <p:nvPr>
            <p:extLst>
              <p:ext uri="{D42A27DB-BD31-4B8C-83A1-F6EECF244321}">
                <p14:modId xmlns:p14="http://schemas.microsoft.com/office/powerpoint/2010/main" val="2279185784"/>
              </p:ext>
            </p:extLst>
          </p:nvPr>
        </p:nvGraphicFramePr>
        <p:xfrm>
          <a:off x="2438400" y="1873003"/>
          <a:ext cx="9753600" cy="650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8088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8408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D3Graph: A Powerful Tool for Interactive Graphs</a:t>
            </a:r>
            <a:endParaRPr lang="en-US" sz="4450" dirty="0"/>
          </a:p>
        </p:txBody>
      </p:sp>
      <p:sp>
        <p:nvSpPr>
          <p:cNvPr id="4" name="Text 1"/>
          <p:cNvSpPr/>
          <p:nvPr/>
        </p:nvSpPr>
        <p:spPr>
          <a:xfrm>
            <a:off x="793790" y="3941802"/>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D3Graph is a JavaScript library for creating dynamic and interactive graph visualizations in web applications. It leverages web standards to offer unparalleled control over your visualisations, making it an ideal solution for bringing data to life.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77509"/>
            <a:ext cx="6968133"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Introduction to D3Graph</a:t>
            </a:r>
            <a:endParaRPr lang="en-US" sz="4450" dirty="0"/>
          </a:p>
        </p:txBody>
      </p:sp>
      <p:sp>
        <p:nvSpPr>
          <p:cNvPr id="4" name="Shape 1"/>
          <p:cNvSpPr/>
          <p:nvPr/>
        </p:nvSpPr>
        <p:spPr>
          <a:xfrm>
            <a:off x="793790" y="3026450"/>
            <a:ext cx="3664863" cy="1676519"/>
          </a:xfrm>
          <a:prstGeom prst="roundRect">
            <a:avLst>
              <a:gd name="adj" fmla="val 5682"/>
            </a:avLst>
          </a:prstGeom>
          <a:solidFill>
            <a:srgbClr val="31136C"/>
          </a:solidFill>
          <a:ln w="7620">
            <a:solidFill>
              <a:srgbClr val="4A2C85"/>
            </a:solidFill>
            <a:prstDash val="solid"/>
          </a:ln>
        </p:spPr>
        <p:txBody>
          <a:bodyPr/>
          <a:lstStyle/>
          <a:p>
            <a:endParaRPr lang="tr-TR"/>
          </a:p>
        </p:txBody>
      </p:sp>
      <p:sp>
        <p:nvSpPr>
          <p:cNvPr id="5" name="Text 2"/>
          <p:cNvSpPr/>
          <p:nvPr/>
        </p:nvSpPr>
        <p:spPr>
          <a:xfrm>
            <a:off x="1028224" y="326088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JavaScript Library</a:t>
            </a:r>
            <a:endParaRPr lang="en-US" sz="2200" dirty="0"/>
          </a:p>
        </p:txBody>
      </p:sp>
      <p:sp>
        <p:nvSpPr>
          <p:cNvPr id="6" name="Text 3"/>
          <p:cNvSpPr/>
          <p:nvPr/>
        </p:nvSpPr>
        <p:spPr>
          <a:xfrm>
            <a:off x="1028224" y="3751302"/>
            <a:ext cx="3195995"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For dynamic graphs</a:t>
            </a:r>
            <a:endParaRPr lang="en-US" sz="1750" dirty="0"/>
          </a:p>
        </p:txBody>
      </p:sp>
      <p:sp>
        <p:nvSpPr>
          <p:cNvPr id="7" name="Shape 4"/>
          <p:cNvSpPr/>
          <p:nvPr/>
        </p:nvSpPr>
        <p:spPr>
          <a:xfrm>
            <a:off x="4685467" y="3026450"/>
            <a:ext cx="3664863" cy="1676519"/>
          </a:xfrm>
          <a:prstGeom prst="roundRect">
            <a:avLst>
              <a:gd name="adj" fmla="val 5682"/>
            </a:avLst>
          </a:prstGeom>
          <a:solidFill>
            <a:srgbClr val="31136C"/>
          </a:solidFill>
          <a:ln w="7620">
            <a:solidFill>
              <a:srgbClr val="4A2C85"/>
            </a:solidFill>
            <a:prstDash val="solid"/>
          </a:ln>
        </p:spPr>
        <p:txBody>
          <a:bodyPr/>
          <a:lstStyle/>
          <a:p>
            <a:endParaRPr lang="tr-TR"/>
          </a:p>
        </p:txBody>
      </p:sp>
      <p:sp>
        <p:nvSpPr>
          <p:cNvPr id="8" name="Text 5"/>
          <p:cNvSpPr/>
          <p:nvPr/>
        </p:nvSpPr>
        <p:spPr>
          <a:xfrm>
            <a:off x="4919901" y="3260884"/>
            <a:ext cx="3195995" cy="708660"/>
          </a:xfrm>
          <a:prstGeom prst="rect">
            <a:avLst/>
          </a:prstGeom>
          <a:noFill/>
          <a:ln/>
        </p:spPr>
        <p:txBody>
          <a:bodyPr wrap="squar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Interactive Data Visualization</a:t>
            </a:r>
            <a:endParaRPr lang="en-US" sz="2200" dirty="0"/>
          </a:p>
        </p:txBody>
      </p:sp>
      <p:sp>
        <p:nvSpPr>
          <p:cNvPr id="9" name="Text 6"/>
          <p:cNvSpPr/>
          <p:nvPr/>
        </p:nvSpPr>
        <p:spPr>
          <a:xfrm>
            <a:off x="4919901" y="4105632"/>
            <a:ext cx="3195995"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Make data come to life</a:t>
            </a:r>
            <a:endParaRPr lang="en-US" sz="1750" dirty="0"/>
          </a:p>
        </p:txBody>
      </p:sp>
      <p:sp>
        <p:nvSpPr>
          <p:cNvPr id="10" name="Shape 7"/>
          <p:cNvSpPr/>
          <p:nvPr/>
        </p:nvSpPr>
        <p:spPr>
          <a:xfrm>
            <a:off x="793790" y="4929783"/>
            <a:ext cx="7556421" cy="1322189"/>
          </a:xfrm>
          <a:prstGeom prst="roundRect">
            <a:avLst>
              <a:gd name="adj" fmla="val 7205"/>
            </a:avLst>
          </a:prstGeom>
          <a:solidFill>
            <a:srgbClr val="31136C"/>
          </a:solidFill>
          <a:ln w="7620">
            <a:solidFill>
              <a:srgbClr val="4A2C85"/>
            </a:solidFill>
            <a:prstDash val="solid"/>
          </a:ln>
        </p:spPr>
        <p:txBody>
          <a:bodyPr/>
          <a:lstStyle/>
          <a:p>
            <a:endParaRPr lang="tr-TR"/>
          </a:p>
        </p:txBody>
      </p:sp>
      <p:sp>
        <p:nvSpPr>
          <p:cNvPr id="11" name="Text 8"/>
          <p:cNvSpPr/>
          <p:nvPr/>
        </p:nvSpPr>
        <p:spPr>
          <a:xfrm>
            <a:off x="1028224" y="5164217"/>
            <a:ext cx="3050262" cy="35433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Versatile Applications</a:t>
            </a:r>
            <a:endParaRPr lang="en-US" sz="2200" dirty="0"/>
          </a:p>
        </p:txBody>
      </p:sp>
      <p:sp>
        <p:nvSpPr>
          <p:cNvPr id="12" name="Text 9"/>
          <p:cNvSpPr/>
          <p:nvPr/>
        </p:nvSpPr>
        <p:spPr>
          <a:xfrm>
            <a:off x="1028224" y="5654635"/>
            <a:ext cx="7087553"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Social, financial, biological networks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544247"/>
            <a:ext cx="7083266"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Where is D3Graph Used?</a:t>
            </a:r>
            <a:endParaRPr lang="en-US" sz="4450" dirty="0"/>
          </a:p>
        </p:txBody>
      </p:sp>
      <p:sp>
        <p:nvSpPr>
          <p:cNvPr id="3" name="Text 1"/>
          <p:cNvSpPr/>
          <p:nvPr/>
        </p:nvSpPr>
        <p:spPr>
          <a:xfrm>
            <a:off x="793790" y="382000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Social Networks</a:t>
            </a:r>
            <a:endParaRPr lang="en-US" sz="2200" dirty="0"/>
          </a:p>
        </p:txBody>
      </p:sp>
      <p:sp>
        <p:nvSpPr>
          <p:cNvPr id="4" name="Text 2"/>
          <p:cNvSpPr/>
          <p:nvPr/>
        </p:nvSpPr>
        <p:spPr>
          <a:xfrm>
            <a:off x="793790" y="4401145"/>
            <a:ext cx="2845594"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Connections and communities</a:t>
            </a:r>
            <a:endParaRPr lang="en-US" sz="1750" dirty="0"/>
          </a:p>
        </p:txBody>
      </p:sp>
      <p:sp>
        <p:nvSpPr>
          <p:cNvPr id="5" name="Text 3"/>
          <p:cNvSpPr/>
          <p:nvPr/>
        </p:nvSpPr>
        <p:spPr>
          <a:xfrm>
            <a:off x="4200406" y="382000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Financial Data</a:t>
            </a:r>
            <a:endParaRPr lang="en-US" sz="2200" dirty="0"/>
          </a:p>
        </p:txBody>
      </p:sp>
      <p:sp>
        <p:nvSpPr>
          <p:cNvPr id="6" name="Text 4"/>
          <p:cNvSpPr/>
          <p:nvPr/>
        </p:nvSpPr>
        <p:spPr>
          <a:xfrm>
            <a:off x="4200406" y="4401145"/>
            <a:ext cx="2845594"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Transactions and markets</a:t>
            </a:r>
            <a:endParaRPr lang="en-US" sz="1750" dirty="0"/>
          </a:p>
        </p:txBody>
      </p:sp>
      <p:sp>
        <p:nvSpPr>
          <p:cNvPr id="7" name="Text 5"/>
          <p:cNvSpPr/>
          <p:nvPr/>
        </p:nvSpPr>
        <p:spPr>
          <a:xfrm>
            <a:off x="7607022" y="382000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Biological Networks</a:t>
            </a:r>
            <a:endParaRPr lang="en-US" sz="2200" dirty="0"/>
          </a:p>
        </p:txBody>
      </p:sp>
      <p:sp>
        <p:nvSpPr>
          <p:cNvPr id="8" name="Text 6"/>
          <p:cNvSpPr/>
          <p:nvPr/>
        </p:nvSpPr>
        <p:spPr>
          <a:xfrm>
            <a:off x="7607022" y="4401145"/>
            <a:ext cx="2845594" cy="362903"/>
          </a:xfrm>
          <a:prstGeom prst="rect">
            <a:avLst/>
          </a:prstGeom>
          <a:noFill/>
          <a:ln/>
        </p:spPr>
        <p:txBody>
          <a:bodyPr wrap="non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Genes and proteins</a:t>
            </a:r>
            <a:endParaRPr lang="en-US" sz="1750" dirty="0"/>
          </a:p>
        </p:txBody>
      </p:sp>
      <p:sp>
        <p:nvSpPr>
          <p:cNvPr id="9" name="Text 7"/>
          <p:cNvSpPr/>
          <p:nvPr/>
        </p:nvSpPr>
        <p:spPr>
          <a:xfrm>
            <a:off x="11013638" y="3820001"/>
            <a:ext cx="2845594" cy="708660"/>
          </a:xfrm>
          <a:prstGeom prst="rect">
            <a:avLst/>
          </a:prstGeom>
          <a:noFill/>
          <a:ln/>
        </p:spPr>
        <p:txBody>
          <a:bodyPr wrap="squar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Organizational Charts</a:t>
            </a:r>
            <a:endParaRPr lang="en-US" sz="2200" dirty="0"/>
          </a:p>
        </p:txBody>
      </p:sp>
      <p:sp>
        <p:nvSpPr>
          <p:cNvPr id="10" name="Text 8"/>
          <p:cNvSpPr/>
          <p:nvPr/>
        </p:nvSpPr>
        <p:spPr>
          <a:xfrm>
            <a:off x="11013638" y="4755475"/>
            <a:ext cx="2845594" cy="725805"/>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Hierarchies and relationships</a:t>
            </a:r>
            <a:endParaRPr lang="en-US" sz="1750" dirty="0"/>
          </a:p>
        </p:txBody>
      </p:sp>
      <mc:AlternateContent xmlns:mc="http://schemas.openxmlformats.org/markup-compatibility/2006" xmlns:p14="http://schemas.microsoft.com/office/powerpoint/2010/main">
        <mc:Choice Requires="p14">
          <p:contentPart p14:bwMode="auto" r:id="rId3">
            <p14:nvContentPartPr>
              <p14:cNvPr id="13" name="Mürekkep 12">
                <a:extLst>
                  <a:ext uri="{FF2B5EF4-FFF2-40B4-BE49-F238E27FC236}">
                    <a16:creationId xmlns:a16="http://schemas.microsoft.com/office/drawing/2014/main" id="{E94A574E-1FAA-DD22-2A52-34A3655EB642}"/>
                  </a:ext>
                </a:extLst>
              </p14:cNvPr>
              <p14:cNvContentPartPr/>
              <p14:nvPr/>
            </p14:nvContentPartPr>
            <p14:xfrm>
              <a:off x="6451948" y="7345796"/>
              <a:ext cx="360" cy="360"/>
            </p14:xfrm>
          </p:contentPart>
        </mc:Choice>
        <mc:Fallback xmlns="">
          <p:pic>
            <p:nvPicPr>
              <p:cNvPr id="13" name="Mürekkep 12">
                <a:extLst>
                  <a:ext uri="{FF2B5EF4-FFF2-40B4-BE49-F238E27FC236}">
                    <a16:creationId xmlns:a16="http://schemas.microsoft.com/office/drawing/2014/main" id="{E94A574E-1FAA-DD22-2A52-34A3655EB642}"/>
                  </a:ext>
                </a:extLst>
              </p:cNvPr>
              <p:cNvPicPr/>
              <p:nvPr/>
            </p:nvPicPr>
            <p:blipFill>
              <a:blip r:embed="rId4"/>
              <a:stretch>
                <a:fillRect/>
              </a:stretch>
            </p:blipFill>
            <p:spPr>
              <a:xfrm>
                <a:off x="6445828" y="733967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3" name="Mürekkep 22">
                <a:extLst>
                  <a:ext uri="{FF2B5EF4-FFF2-40B4-BE49-F238E27FC236}">
                    <a16:creationId xmlns:a16="http://schemas.microsoft.com/office/drawing/2014/main" id="{7D2E92B7-C599-B982-C9E7-AE3DB10DF3CA}"/>
                  </a:ext>
                </a:extLst>
              </p14:cNvPr>
              <p14:cNvContentPartPr/>
              <p14:nvPr/>
            </p14:nvContentPartPr>
            <p14:xfrm>
              <a:off x="13027708" y="7952424"/>
              <a:ext cx="1407960" cy="720"/>
            </p14:xfrm>
          </p:contentPart>
        </mc:Choice>
        <mc:Fallback xmlns="">
          <p:pic>
            <p:nvPicPr>
              <p:cNvPr id="23" name="Mürekkep 22">
                <a:extLst>
                  <a:ext uri="{FF2B5EF4-FFF2-40B4-BE49-F238E27FC236}">
                    <a16:creationId xmlns:a16="http://schemas.microsoft.com/office/drawing/2014/main" id="{7D2E92B7-C599-B982-C9E7-AE3DB10DF3CA}"/>
                  </a:ext>
                </a:extLst>
              </p:cNvPr>
              <p:cNvPicPr/>
              <p:nvPr/>
            </p:nvPicPr>
            <p:blipFill>
              <a:blip r:embed="rId6"/>
              <a:stretch>
                <a:fillRect/>
              </a:stretch>
            </p:blipFill>
            <p:spPr>
              <a:xfrm>
                <a:off x="12955708" y="7664424"/>
                <a:ext cx="1551600" cy="57600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67157"/>
            <a:ext cx="6981230"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D3Graph’s Core Features</a:t>
            </a:r>
            <a:endParaRPr lang="en-US" sz="4450" dirty="0"/>
          </a:p>
        </p:txBody>
      </p:sp>
      <p:pic>
        <p:nvPicPr>
          <p:cNvPr id="4" name="Image 1" descr="preencoded.png"/>
          <p:cNvPicPr>
            <a:picLocks noChangeAspect="1"/>
          </p:cNvPicPr>
          <p:nvPr/>
        </p:nvPicPr>
        <p:blipFill>
          <a:blip r:embed="rId4"/>
          <a:stretch>
            <a:fillRect/>
          </a:stretch>
        </p:blipFill>
        <p:spPr>
          <a:xfrm>
            <a:off x="793790" y="2116098"/>
            <a:ext cx="566976" cy="566976"/>
          </a:xfrm>
          <a:prstGeom prst="rect">
            <a:avLst/>
          </a:prstGeom>
        </p:spPr>
      </p:pic>
      <p:sp>
        <p:nvSpPr>
          <p:cNvPr id="5" name="Text 1"/>
          <p:cNvSpPr/>
          <p:nvPr/>
        </p:nvSpPr>
        <p:spPr>
          <a:xfrm>
            <a:off x="793790" y="2909888"/>
            <a:ext cx="2291953" cy="708660"/>
          </a:xfrm>
          <a:prstGeom prst="rect">
            <a:avLst/>
          </a:prstGeom>
          <a:noFill/>
          <a:ln/>
        </p:spPr>
        <p:txBody>
          <a:bodyPr wrap="squar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Interactive Graphs</a:t>
            </a:r>
            <a:endParaRPr lang="en-US" sz="2200" dirty="0"/>
          </a:p>
        </p:txBody>
      </p:sp>
      <p:sp>
        <p:nvSpPr>
          <p:cNvPr id="6" name="Text 2"/>
          <p:cNvSpPr/>
          <p:nvPr/>
        </p:nvSpPr>
        <p:spPr>
          <a:xfrm>
            <a:off x="793790" y="3754636"/>
            <a:ext cx="2291953"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Dynamic user engagement</a:t>
            </a:r>
            <a:endParaRPr lang="en-US" sz="1750" dirty="0"/>
          </a:p>
        </p:txBody>
      </p:sp>
      <p:pic>
        <p:nvPicPr>
          <p:cNvPr id="7" name="Image 2" descr="preencoded.png"/>
          <p:cNvPicPr>
            <a:picLocks noChangeAspect="1"/>
          </p:cNvPicPr>
          <p:nvPr/>
        </p:nvPicPr>
        <p:blipFill>
          <a:blip r:embed="rId5"/>
          <a:stretch>
            <a:fillRect/>
          </a:stretch>
        </p:blipFill>
        <p:spPr>
          <a:xfrm>
            <a:off x="3425904" y="2116098"/>
            <a:ext cx="566976" cy="566976"/>
          </a:xfrm>
          <a:prstGeom prst="rect">
            <a:avLst/>
          </a:prstGeom>
        </p:spPr>
      </p:pic>
      <p:sp>
        <p:nvSpPr>
          <p:cNvPr id="8" name="Text 3"/>
          <p:cNvSpPr/>
          <p:nvPr/>
        </p:nvSpPr>
        <p:spPr>
          <a:xfrm>
            <a:off x="3425904" y="2909888"/>
            <a:ext cx="2292072" cy="708660"/>
          </a:xfrm>
          <a:prstGeom prst="rect">
            <a:avLst/>
          </a:prstGeom>
          <a:noFill/>
          <a:ln/>
        </p:spPr>
        <p:txBody>
          <a:bodyPr wrap="squar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Customizable Nodes/Edges</a:t>
            </a:r>
            <a:endParaRPr lang="en-US" sz="2200" dirty="0"/>
          </a:p>
        </p:txBody>
      </p:sp>
      <p:sp>
        <p:nvSpPr>
          <p:cNvPr id="9" name="Text 4"/>
          <p:cNvSpPr/>
          <p:nvPr/>
        </p:nvSpPr>
        <p:spPr>
          <a:xfrm>
            <a:off x="3425904" y="3754636"/>
            <a:ext cx="2292072"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Tailor appearance</a:t>
            </a:r>
            <a:endParaRPr lang="en-US" sz="1750" dirty="0"/>
          </a:p>
        </p:txBody>
      </p:sp>
      <p:pic>
        <p:nvPicPr>
          <p:cNvPr id="10" name="Image 3" descr="preencoded.png"/>
          <p:cNvPicPr>
            <a:picLocks noChangeAspect="1"/>
          </p:cNvPicPr>
          <p:nvPr/>
        </p:nvPicPr>
        <p:blipFill>
          <a:blip r:embed="rId6"/>
          <a:stretch>
            <a:fillRect/>
          </a:stretch>
        </p:blipFill>
        <p:spPr>
          <a:xfrm>
            <a:off x="6058138" y="2116098"/>
            <a:ext cx="566976" cy="566976"/>
          </a:xfrm>
          <a:prstGeom prst="rect">
            <a:avLst/>
          </a:prstGeom>
        </p:spPr>
      </p:pic>
      <p:sp>
        <p:nvSpPr>
          <p:cNvPr id="11" name="Text 5"/>
          <p:cNvSpPr/>
          <p:nvPr/>
        </p:nvSpPr>
        <p:spPr>
          <a:xfrm>
            <a:off x="6058138" y="2909888"/>
            <a:ext cx="2291953" cy="708660"/>
          </a:xfrm>
          <a:prstGeom prst="rect">
            <a:avLst/>
          </a:prstGeom>
          <a:noFill/>
          <a:ln/>
        </p:spPr>
        <p:txBody>
          <a:bodyPr wrap="squar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Network Analysis</a:t>
            </a:r>
            <a:endParaRPr lang="en-US" sz="2200" dirty="0"/>
          </a:p>
        </p:txBody>
      </p:sp>
      <p:sp>
        <p:nvSpPr>
          <p:cNvPr id="12" name="Text 6"/>
          <p:cNvSpPr/>
          <p:nvPr/>
        </p:nvSpPr>
        <p:spPr>
          <a:xfrm>
            <a:off x="6058138" y="3754636"/>
            <a:ext cx="2291953"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Analyze graph structures</a:t>
            </a:r>
            <a:endParaRPr lang="en-US" sz="1750" dirty="0"/>
          </a:p>
        </p:txBody>
      </p:sp>
      <p:pic>
        <p:nvPicPr>
          <p:cNvPr id="13" name="Image 4" descr="preencoded.png"/>
          <p:cNvPicPr>
            <a:picLocks noChangeAspect="1"/>
          </p:cNvPicPr>
          <p:nvPr/>
        </p:nvPicPr>
        <p:blipFill>
          <a:blip r:embed="rId7"/>
          <a:stretch>
            <a:fillRect/>
          </a:stretch>
        </p:blipFill>
        <p:spPr>
          <a:xfrm>
            <a:off x="793790" y="5160883"/>
            <a:ext cx="566976" cy="566976"/>
          </a:xfrm>
          <a:prstGeom prst="rect">
            <a:avLst/>
          </a:prstGeom>
        </p:spPr>
      </p:pic>
      <p:sp>
        <p:nvSpPr>
          <p:cNvPr id="14" name="Text 7"/>
          <p:cNvSpPr/>
          <p:nvPr/>
        </p:nvSpPr>
        <p:spPr>
          <a:xfrm>
            <a:off x="793790" y="5954673"/>
            <a:ext cx="2291953" cy="708660"/>
          </a:xfrm>
          <a:prstGeom prst="rect">
            <a:avLst/>
          </a:prstGeom>
          <a:noFill/>
          <a:ln/>
        </p:spPr>
        <p:txBody>
          <a:bodyPr wrap="squar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HTML/Jupyter Support</a:t>
            </a:r>
            <a:endParaRPr lang="en-US" sz="2200" dirty="0"/>
          </a:p>
        </p:txBody>
      </p:sp>
      <p:sp>
        <p:nvSpPr>
          <p:cNvPr id="15" name="Text 8"/>
          <p:cNvSpPr/>
          <p:nvPr/>
        </p:nvSpPr>
        <p:spPr>
          <a:xfrm>
            <a:off x="793790" y="6799421"/>
            <a:ext cx="2291953"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Wide compatibility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0303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Graph Visualization</a:t>
            </a:r>
            <a:endParaRPr lang="en-US" sz="4450" dirty="0"/>
          </a:p>
        </p:txBody>
      </p:sp>
      <p:sp>
        <p:nvSpPr>
          <p:cNvPr id="4" name="Shape 1"/>
          <p:cNvSpPr/>
          <p:nvPr/>
        </p:nvSpPr>
        <p:spPr>
          <a:xfrm>
            <a:off x="1118711" y="2451973"/>
            <a:ext cx="30480" cy="4374475"/>
          </a:xfrm>
          <a:prstGeom prst="roundRect">
            <a:avLst>
              <a:gd name="adj" fmla="val 111628"/>
            </a:avLst>
          </a:prstGeom>
          <a:solidFill>
            <a:srgbClr val="3F3F44"/>
          </a:solidFill>
          <a:ln/>
        </p:spPr>
        <p:txBody>
          <a:bodyPr/>
          <a:lstStyle/>
          <a:p>
            <a:endParaRPr lang="en-CH"/>
          </a:p>
        </p:txBody>
      </p:sp>
      <p:sp>
        <p:nvSpPr>
          <p:cNvPr id="5" name="Shape 2"/>
          <p:cNvSpPr/>
          <p:nvPr/>
        </p:nvSpPr>
        <p:spPr>
          <a:xfrm>
            <a:off x="1358622" y="2947035"/>
            <a:ext cx="793790" cy="30480"/>
          </a:xfrm>
          <a:prstGeom prst="roundRect">
            <a:avLst>
              <a:gd name="adj" fmla="val 111628"/>
            </a:avLst>
          </a:prstGeom>
          <a:solidFill>
            <a:srgbClr val="3F3F44"/>
          </a:solidFill>
          <a:ln/>
        </p:spPr>
        <p:txBody>
          <a:bodyPr/>
          <a:lstStyle/>
          <a:p>
            <a:endParaRPr lang="en-CH"/>
          </a:p>
        </p:txBody>
      </p:sp>
      <p:sp>
        <p:nvSpPr>
          <p:cNvPr id="6" name="Shape 3"/>
          <p:cNvSpPr/>
          <p:nvPr/>
        </p:nvSpPr>
        <p:spPr>
          <a:xfrm>
            <a:off x="878800" y="2707124"/>
            <a:ext cx="510302" cy="510302"/>
          </a:xfrm>
          <a:prstGeom prst="roundRect">
            <a:avLst>
              <a:gd name="adj" fmla="val 6667"/>
            </a:avLst>
          </a:prstGeom>
          <a:solidFill>
            <a:srgbClr val="26262B"/>
          </a:solidFill>
          <a:ln/>
        </p:spPr>
        <p:txBody>
          <a:bodyPr/>
          <a:lstStyle/>
          <a:p>
            <a:endParaRPr lang="en-CH"/>
          </a:p>
        </p:txBody>
      </p:sp>
      <p:sp>
        <p:nvSpPr>
          <p:cNvPr id="7" name="Text 4"/>
          <p:cNvSpPr/>
          <p:nvPr/>
        </p:nvSpPr>
        <p:spPr>
          <a:xfrm>
            <a:off x="1061918" y="2792135"/>
            <a:ext cx="143947"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1</a:t>
            </a:r>
            <a:endParaRPr lang="en-US" sz="2650" dirty="0"/>
          </a:p>
        </p:txBody>
      </p:sp>
      <p:sp>
        <p:nvSpPr>
          <p:cNvPr id="8" name="Text 5"/>
          <p:cNvSpPr/>
          <p:nvPr/>
        </p:nvSpPr>
        <p:spPr>
          <a:xfrm>
            <a:off x="2381488" y="267878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Interactive Graphs</a:t>
            </a:r>
            <a:endParaRPr lang="en-US" sz="2200" dirty="0"/>
          </a:p>
        </p:txBody>
      </p:sp>
      <p:sp>
        <p:nvSpPr>
          <p:cNvPr id="9" name="Text 6"/>
          <p:cNvSpPr/>
          <p:nvPr/>
        </p:nvSpPr>
        <p:spPr>
          <a:xfrm>
            <a:off x="2381488" y="3169206"/>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Provides dynamic user engagement.</a:t>
            </a:r>
            <a:endParaRPr lang="en-US" sz="1750" dirty="0"/>
          </a:p>
        </p:txBody>
      </p:sp>
      <p:sp>
        <p:nvSpPr>
          <p:cNvPr id="10" name="Shape 7"/>
          <p:cNvSpPr/>
          <p:nvPr/>
        </p:nvSpPr>
        <p:spPr>
          <a:xfrm>
            <a:off x="1358622" y="4480798"/>
            <a:ext cx="793790" cy="30480"/>
          </a:xfrm>
          <a:prstGeom prst="roundRect">
            <a:avLst>
              <a:gd name="adj" fmla="val 111628"/>
            </a:avLst>
          </a:prstGeom>
          <a:solidFill>
            <a:srgbClr val="3F3F44"/>
          </a:solidFill>
          <a:ln/>
        </p:spPr>
        <p:txBody>
          <a:bodyPr/>
          <a:lstStyle/>
          <a:p>
            <a:endParaRPr lang="en-CH"/>
          </a:p>
        </p:txBody>
      </p:sp>
      <p:sp>
        <p:nvSpPr>
          <p:cNvPr id="11" name="Shape 8"/>
          <p:cNvSpPr/>
          <p:nvPr/>
        </p:nvSpPr>
        <p:spPr>
          <a:xfrm>
            <a:off x="878800" y="4240887"/>
            <a:ext cx="510302" cy="510302"/>
          </a:xfrm>
          <a:prstGeom prst="roundRect">
            <a:avLst>
              <a:gd name="adj" fmla="val 6667"/>
            </a:avLst>
          </a:prstGeom>
          <a:solidFill>
            <a:srgbClr val="26262B"/>
          </a:solidFill>
          <a:ln/>
        </p:spPr>
        <p:txBody>
          <a:bodyPr/>
          <a:lstStyle/>
          <a:p>
            <a:endParaRPr lang="en-CH"/>
          </a:p>
        </p:txBody>
      </p:sp>
      <p:sp>
        <p:nvSpPr>
          <p:cNvPr id="12" name="Text 9"/>
          <p:cNvSpPr/>
          <p:nvPr/>
        </p:nvSpPr>
        <p:spPr>
          <a:xfrm>
            <a:off x="1027986" y="4325898"/>
            <a:ext cx="211931"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2</a:t>
            </a:r>
            <a:endParaRPr lang="en-US" sz="2650" dirty="0"/>
          </a:p>
        </p:txBody>
      </p:sp>
      <p:sp>
        <p:nvSpPr>
          <p:cNvPr id="13" name="Text 10"/>
          <p:cNvSpPr/>
          <p:nvPr/>
        </p:nvSpPr>
        <p:spPr>
          <a:xfrm>
            <a:off x="2381488" y="4212550"/>
            <a:ext cx="400752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Customizable Nodes/Edges</a:t>
            </a:r>
            <a:endParaRPr lang="en-US" sz="2200" dirty="0"/>
          </a:p>
        </p:txBody>
      </p:sp>
      <p:sp>
        <p:nvSpPr>
          <p:cNvPr id="14" name="Text 11"/>
          <p:cNvSpPr/>
          <p:nvPr/>
        </p:nvSpPr>
        <p:spPr>
          <a:xfrm>
            <a:off x="2381488" y="4702969"/>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Tailor the appearance to your needs.</a:t>
            </a:r>
            <a:endParaRPr lang="en-US" sz="1750" dirty="0"/>
          </a:p>
        </p:txBody>
      </p:sp>
      <p:sp>
        <p:nvSpPr>
          <p:cNvPr id="15" name="Shape 12"/>
          <p:cNvSpPr/>
          <p:nvPr/>
        </p:nvSpPr>
        <p:spPr>
          <a:xfrm>
            <a:off x="1358622" y="6014561"/>
            <a:ext cx="793790" cy="30480"/>
          </a:xfrm>
          <a:prstGeom prst="roundRect">
            <a:avLst>
              <a:gd name="adj" fmla="val 111628"/>
            </a:avLst>
          </a:prstGeom>
          <a:solidFill>
            <a:srgbClr val="3F3F44"/>
          </a:solidFill>
          <a:ln/>
        </p:spPr>
        <p:txBody>
          <a:bodyPr/>
          <a:lstStyle/>
          <a:p>
            <a:endParaRPr lang="en-CH"/>
          </a:p>
        </p:txBody>
      </p:sp>
      <p:sp>
        <p:nvSpPr>
          <p:cNvPr id="16" name="Shape 13"/>
          <p:cNvSpPr/>
          <p:nvPr/>
        </p:nvSpPr>
        <p:spPr>
          <a:xfrm>
            <a:off x="878800" y="5774650"/>
            <a:ext cx="510302" cy="510302"/>
          </a:xfrm>
          <a:prstGeom prst="roundRect">
            <a:avLst>
              <a:gd name="adj" fmla="val 6667"/>
            </a:avLst>
          </a:prstGeom>
          <a:solidFill>
            <a:srgbClr val="26262B"/>
          </a:solidFill>
          <a:ln/>
        </p:spPr>
        <p:txBody>
          <a:bodyPr/>
          <a:lstStyle/>
          <a:p>
            <a:endParaRPr lang="en-CH"/>
          </a:p>
        </p:txBody>
      </p:sp>
      <p:sp>
        <p:nvSpPr>
          <p:cNvPr id="17" name="Text 14"/>
          <p:cNvSpPr/>
          <p:nvPr/>
        </p:nvSpPr>
        <p:spPr>
          <a:xfrm>
            <a:off x="1028462" y="5859661"/>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3</a:t>
            </a:r>
            <a:endParaRPr lang="en-US" sz="2650" dirty="0"/>
          </a:p>
        </p:txBody>
      </p:sp>
      <p:sp>
        <p:nvSpPr>
          <p:cNvPr id="18" name="Text 15"/>
          <p:cNvSpPr/>
          <p:nvPr/>
        </p:nvSpPr>
        <p:spPr>
          <a:xfrm>
            <a:off x="2381488" y="57463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Network Analysis</a:t>
            </a:r>
            <a:endParaRPr lang="en-US" sz="2200" dirty="0"/>
          </a:p>
        </p:txBody>
      </p:sp>
      <p:sp>
        <p:nvSpPr>
          <p:cNvPr id="19" name="Text 16"/>
          <p:cNvSpPr/>
          <p:nvPr/>
        </p:nvSpPr>
        <p:spPr>
          <a:xfrm>
            <a:off x="2381488" y="6236732"/>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Analyze complex graph structures.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FEAD3E-ADDE-A4F9-7846-7CF051006262}"/>
              </a:ext>
            </a:extLst>
          </p:cNvPr>
          <p:cNvPicPr>
            <a:picLocks noChangeAspect="1"/>
          </p:cNvPicPr>
          <p:nvPr/>
        </p:nvPicPr>
        <p:blipFill>
          <a:blip r:embed="rId2"/>
          <a:stretch>
            <a:fillRect/>
          </a:stretch>
        </p:blipFill>
        <p:spPr>
          <a:xfrm>
            <a:off x="467346" y="4114800"/>
            <a:ext cx="6068272" cy="3506216"/>
          </a:xfrm>
          <a:prstGeom prst="rect">
            <a:avLst/>
          </a:prstGeom>
        </p:spPr>
      </p:pic>
      <p:pic>
        <p:nvPicPr>
          <p:cNvPr id="5" name="Picture 4">
            <a:extLst>
              <a:ext uri="{FF2B5EF4-FFF2-40B4-BE49-F238E27FC236}">
                <a16:creationId xmlns:a16="http://schemas.microsoft.com/office/drawing/2014/main" id="{4CBABFA7-9F30-05C6-E833-283DC7BF8CED}"/>
              </a:ext>
            </a:extLst>
          </p:cNvPr>
          <p:cNvPicPr>
            <a:picLocks noChangeAspect="1"/>
          </p:cNvPicPr>
          <p:nvPr/>
        </p:nvPicPr>
        <p:blipFill>
          <a:blip r:embed="rId3"/>
          <a:stretch>
            <a:fillRect/>
          </a:stretch>
        </p:blipFill>
        <p:spPr>
          <a:xfrm>
            <a:off x="467346" y="441317"/>
            <a:ext cx="6068272" cy="2886477"/>
          </a:xfrm>
          <a:prstGeom prst="rect">
            <a:avLst/>
          </a:prstGeom>
        </p:spPr>
      </p:pic>
      <p:pic>
        <p:nvPicPr>
          <p:cNvPr id="6" name="Image 0" descr="preencoded.png">
            <a:extLst>
              <a:ext uri="{FF2B5EF4-FFF2-40B4-BE49-F238E27FC236}">
                <a16:creationId xmlns:a16="http://schemas.microsoft.com/office/drawing/2014/main" id="{A957C550-D5A3-22CD-9E9F-AED08940F2AA}"/>
              </a:ext>
            </a:extLst>
          </p:cNvPr>
          <p:cNvPicPr>
            <a:picLocks noChangeAspect="1"/>
          </p:cNvPicPr>
          <p:nvPr/>
        </p:nvPicPr>
        <p:blipFill>
          <a:blip r:embed="rId4"/>
          <a:stretch>
            <a:fillRect/>
          </a:stretch>
        </p:blipFill>
        <p:spPr>
          <a:xfrm>
            <a:off x="9144000" y="0"/>
            <a:ext cx="5486400" cy="8229600"/>
          </a:xfrm>
          <a:prstGeom prst="rect">
            <a:avLst/>
          </a:prstGeom>
        </p:spPr>
      </p:pic>
    </p:spTree>
    <p:extLst>
      <p:ext uri="{BB962C8B-B14F-4D97-AF65-F5344CB8AC3E}">
        <p14:creationId xmlns:p14="http://schemas.microsoft.com/office/powerpoint/2010/main" val="3847798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99792"/>
            <a:ext cx="5956102"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Karate Club Example</a:t>
            </a:r>
            <a:endParaRPr lang="en-US" sz="4450" dirty="0"/>
          </a:p>
        </p:txBody>
      </p:sp>
      <p:sp>
        <p:nvSpPr>
          <p:cNvPr id="4" name="Text 1"/>
          <p:cNvSpPr/>
          <p:nvPr/>
        </p:nvSpPr>
        <p:spPr>
          <a:xfrm>
            <a:off x="6280190" y="4148733"/>
            <a:ext cx="7556421"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A classic example of network analysis.</a:t>
            </a:r>
            <a:endParaRPr lang="en-US" sz="1750" dirty="0"/>
          </a:p>
        </p:txBody>
      </p:sp>
      <p:sp>
        <p:nvSpPr>
          <p:cNvPr id="5" name="Text 2"/>
          <p:cNvSpPr/>
          <p:nvPr/>
        </p:nvSpPr>
        <p:spPr>
          <a:xfrm>
            <a:off x="6280190" y="4766786"/>
            <a:ext cx="7556421"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Visualizes social connections.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0977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Key Takeaways</a:t>
            </a:r>
            <a:endParaRPr lang="en-US" sz="4450" dirty="0"/>
          </a:p>
        </p:txBody>
      </p:sp>
      <p:sp>
        <p:nvSpPr>
          <p:cNvPr id="4" name="Shape 1"/>
          <p:cNvSpPr/>
          <p:nvPr/>
        </p:nvSpPr>
        <p:spPr>
          <a:xfrm>
            <a:off x="6280190" y="3313867"/>
            <a:ext cx="510302" cy="510302"/>
          </a:xfrm>
          <a:prstGeom prst="roundRect">
            <a:avLst>
              <a:gd name="adj" fmla="val 6667"/>
            </a:avLst>
          </a:prstGeom>
          <a:solidFill>
            <a:srgbClr val="26262B"/>
          </a:solidFill>
          <a:ln/>
        </p:spPr>
        <p:txBody>
          <a:bodyPr/>
          <a:lstStyle/>
          <a:p>
            <a:endParaRPr lang="en-CH"/>
          </a:p>
        </p:txBody>
      </p:sp>
      <p:sp>
        <p:nvSpPr>
          <p:cNvPr id="5" name="Text 2"/>
          <p:cNvSpPr/>
          <p:nvPr/>
        </p:nvSpPr>
        <p:spPr>
          <a:xfrm>
            <a:off x="6463308" y="3398877"/>
            <a:ext cx="143947"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1</a:t>
            </a:r>
            <a:endParaRPr lang="en-US" sz="2650" dirty="0"/>
          </a:p>
        </p:txBody>
      </p:sp>
      <p:sp>
        <p:nvSpPr>
          <p:cNvPr id="6" name="Text 3"/>
          <p:cNvSpPr/>
          <p:nvPr/>
        </p:nvSpPr>
        <p:spPr>
          <a:xfrm>
            <a:off x="7017306" y="331386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Powerful Tool</a:t>
            </a:r>
            <a:endParaRPr lang="en-US" sz="2200" dirty="0"/>
          </a:p>
        </p:txBody>
      </p:sp>
      <p:sp>
        <p:nvSpPr>
          <p:cNvPr id="7" name="Text 4"/>
          <p:cNvSpPr/>
          <p:nvPr/>
        </p:nvSpPr>
        <p:spPr>
          <a:xfrm>
            <a:off x="7017306" y="3804285"/>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D3Graph simplifies graph creation.</a:t>
            </a:r>
            <a:endParaRPr lang="en-US" sz="1750" dirty="0"/>
          </a:p>
        </p:txBody>
      </p:sp>
      <p:sp>
        <p:nvSpPr>
          <p:cNvPr id="8" name="Shape 5"/>
          <p:cNvSpPr/>
          <p:nvPr/>
        </p:nvSpPr>
        <p:spPr>
          <a:xfrm>
            <a:off x="10171867" y="3313867"/>
            <a:ext cx="510302" cy="510302"/>
          </a:xfrm>
          <a:prstGeom prst="roundRect">
            <a:avLst>
              <a:gd name="adj" fmla="val 6667"/>
            </a:avLst>
          </a:prstGeom>
          <a:solidFill>
            <a:srgbClr val="26262B"/>
          </a:solidFill>
          <a:ln/>
        </p:spPr>
        <p:txBody>
          <a:bodyPr/>
          <a:lstStyle/>
          <a:p>
            <a:endParaRPr lang="en-CH"/>
          </a:p>
        </p:txBody>
      </p:sp>
      <p:sp>
        <p:nvSpPr>
          <p:cNvPr id="9" name="Text 6"/>
          <p:cNvSpPr/>
          <p:nvPr/>
        </p:nvSpPr>
        <p:spPr>
          <a:xfrm>
            <a:off x="10321052" y="3398877"/>
            <a:ext cx="211931"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2</a:t>
            </a:r>
            <a:endParaRPr lang="en-US" sz="2650" dirty="0"/>
          </a:p>
        </p:txBody>
      </p:sp>
      <p:sp>
        <p:nvSpPr>
          <p:cNvPr id="10" name="Text 7"/>
          <p:cNvSpPr/>
          <p:nvPr/>
        </p:nvSpPr>
        <p:spPr>
          <a:xfrm>
            <a:off x="10908983" y="3313867"/>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Highly Customizable</a:t>
            </a:r>
            <a:endParaRPr lang="en-US" sz="2200" dirty="0"/>
          </a:p>
        </p:txBody>
      </p:sp>
      <p:sp>
        <p:nvSpPr>
          <p:cNvPr id="11" name="Text 8"/>
          <p:cNvSpPr/>
          <p:nvPr/>
        </p:nvSpPr>
        <p:spPr>
          <a:xfrm>
            <a:off x="10908983" y="4158615"/>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Tailor graphs to specific needs.</a:t>
            </a:r>
            <a:endParaRPr lang="en-US" sz="1750" dirty="0"/>
          </a:p>
        </p:txBody>
      </p:sp>
      <p:sp>
        <p:nvSpPr>
          <p:cNvPr id="12" name="Shape 9"/>
          <p:cNvSpPr/>
          <p:nvPr/>
        </p:nvSpPr>
        <p:spPr>
          <a:xfrm>
            <a:off x="6280190" y="5366385"/>
            <a:ext cx="510302" cy="510302"/>
          </a:xfrm>
          <a:prstGeom prst="roundRect">
            <a:avLst>
              <a:gd name="adj" fmla="val 6667"/>
            </a:avLst>
          </a:prstGeom>
          <a:solidFill>
            <a:srgbClr val="26262B"/>
          </a:solidFill>
          <a:ln/>
        </p:spPr>
        <p:txBody>
          <a:bodyPr/>
          <a:lstStyle/>
          <a:p>
            <a:endParaRPr lang="en-CH"/>
          </a:p>
        </p:txBody>
      </p:sp>
      <p:sp>
        <p:nvSpPr>
          <p:cNvPr id="13" name="Text 10"/>
          <p:cNvSpPr/>
          <p:nvPr/>
        </p:nvSpPr>
        <p:spPr>
          <a:xfrm>
            <a:off x="6429851" y="5451396"/>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3</a:t>
            </a:r>
            <a:endParaRPr lang="en-US" sz="2650" dirty="0"/>
          </a:p>
        </p:txBody>
      </p:sp>
      <p:sp>
        <p:nvSpPr>
          <p:cNvPr id="14" name="Text 11"/>
          <p:cNvSpPr/>
          <p:nvPr/>
        </p:nvSpPr>
        <p:spPr>
          <a:xfrm>
            <a:off x="7017306" y="536638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Versatile</a:t>
            </a:r>
            <a:endParaRPr lang="en-US" sz="2200" dirty="0"/>
          </a:p>
        </p:txBody>
      </p:sp>
      <p:sp>
        <p:nvSpPr>
          <p:cNvPr id="15" name="Text 12"/>
          <p:cNvSpPr/>
          <p:nvPr/>
        </p:nvSpPr>
        <p:spPr>
          <a:xfrm>
            <a:off x="7017306" y="5856803"/>
            <a:ext cx="6819305" cy="362903"/>
          </a:xfrm>
          <a:prstGeom prst="rect">
            <a:avLst/>
          </a:prstGeom>
          <a:noFill/>
          <a:ln/>
        </p:spPr>
        <p:txBody>
          <a:bodyPr wrap="non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Supports various applications.</a:t>
            </a:r>
            <a:endParaRPr lang="en-US" sz="175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453</TotalTime>
  <Words>219</Words>
  <Application>Microsoft Macintosh PowerPoint</Application>
  <PresentationFormat>Custom</PresentationFormat>
  <Paragraphs>69</Paragraphs>
  <Slides>10</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Montserrat</vt:lpstr>
      <vt:lpstr>Sora Medium</vt:lpstr>
      <vt:lpstr>Arial</vt:lpstr>
      <vt:lpstr>Heebo Light</vt:lpstr>
      <vt:lpstr>Century Gothic</vt:lpstr>
      <vt:lpstr>Noto Sans TC</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Tutorial</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Berger Dennis (IT-PTR-CEN2-BDE2)</cp:lastModifiedBy>
  <cp:revision>7</cp:revision>
  <dcterms:created xsi:type="dcterms:W3CDTF">2025-02-28T14:22:51Z</dcterms:created>
  <dcterms:modified xsi:type="dcterms:W3CDTF">2025-03-03T09:21:19Z</dcterms:modified>
</cp:coreProperties>
</file>